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03" r:id="rId2"/>
    <p:sldId id="335" r:id="rId3"/>
    <p:sldId id="309" r:id="rId4"/>
    <p:sldId id="363" r:id="rId5"/>
    <p:sldId id="364" r:id="rId6"/>
    <p:sldId id="378" r:id="rId7"/>
    <p:sldId id="379" r:id="rId8"/>
    <p:sldId id="380" r:id="rId9"/>
    <p:sldId id="376" r:id="rId10"/>
    <p:sldId id="369" r:id="rId11"/>
    <p:sldId id="370" r:id="rId12"/>
    <p:sldId id="371" r:id="rId13"/>
    <p:sldId id="372" r:id="rId14"/>
    <p:sldId id="373" r:id="rId15"/>
    <p:sldId id="374" r:id="rId16"/>
    <p:sldId id="377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3600" autoAdjust="0"/>
  </p:normalViewPr>
  <p:slideViewPr>
    <p:cSldViewPr snapToGrid="0" snapToObjects="1">
      <p:cViewPr varScale="1">
        <p:scale>
          <a:sx n="110" d="100"/>
          <a:sy n="110" d="100"/>
        </p:scale>
        <p:origin x="749" y="6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6CC4-57F6-4EF3-AFC7-0A9D29B7213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E31D6-B0DA-44FB-9E97-2CC7867E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0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1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9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9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881E-4C6F-7D42-983F-50E32D3E67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F749-2D36-5B47-A6EE-DD77A6BF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5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0" y="0"/>
            <a:ext cx="9181100" cy="4421529"/>
          </a:xfr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A35E55F-FA71-46C9-BE44-C6B0F1E33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100" y="4421529"/>
            <a:ext cx="9181099" cy="7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5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93CDDD"/>
                </a:solidFill>
              </a:rPr>
              <a:t>Oil membrane protected sensor – a key breakthrough for continuous </a:t>
            </a:r>
            <a:r>
              <a:rPr lang="en-US" sz="2400" b="1" dirty="0" err="1">
                <a:solidFill>
                  <a:srgbClr val="93CDDD"/>
                </a:solidFill>
              </a:rPr>
              <a:t>biosensing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dirty="0"/>
          </a:p>
          <a:p>
            <a:pPr algn="ctr">
              <a:defRPr/>
            </a:pPr>
            <a:r>
              <a:rPr lang="en-US" sz="1600" dirty="0" err="1"/>
              <a:t>Yuchan</a:t>
            </a:r>
            <a:r>
              <a:rPr lang="en-US" sz="1600" dirty="0"/>
              <a:t> Yuan, Madeline </a:t>
            </a:r>
            <a:r>
              <a:rPr lang="en-US" sz="1600" dirty="0" err="1"/>
              <a:t>DeBrosse</a:t>
            </a:r>
            <a:r>
              <a:rPr lang="en-US" sz="1600" dirty="0"/>
              <a:t>, and Jason </a:t>
            </a:r>
            <a:r>
              <a:rPr lang="en-US" sz="1600" dirty="0" err="1"/>
              <a:t>Heikenfeld</a:t>
            </a:r>
            <a:endParaRPr lang="en-US" sz="1600" dirty="0"/>
          </a:p>
          <a:p>
            <a:pPr algn="ctr">
              <a:defRPr/>
            </a:pPr>
            <a:r>
              <a:rPr lang="en-US" sz="1600" dirty="0"/>
              <a:t>University of Cincinnati, USA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rd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BSN 2021 Best Poster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3F32B9BE-9A76-4152-B3A8-71BCDD8904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93009731-2CBA-4599-AC7E-933D0A1900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43CC69A7-AEB7-4516-9407-12860752D05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FBF6F9E4-9B5C-44A7-B2A1-5D0C87BA1100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9A505E27-966D-4BCD-9291-795B73B225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93CDDD"/>
                </a:solidFill>
              </a:rPr>
              <a:t>Classification of postures with clothing-mounted wearable sensors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dirty="0"/>
          </a:p>
          <a:p>
            <a:pPr algn="ctr">
              <a:defRPr/>
            </a:pPr>
            <a:r>
              <a:rPr lang="en-US" sz="1600" dirty="0" err="1"/>
              <a:t>Udeni</a:t>
            </a:r>
            <a:r>
              <a:rPr lang="en-US" sz="1600" dirty="0"/>
              <a:t> </a:t>
            </a:r>
            <a:r>
              <a:rPr lang="en-US" sz="1600" dirty="0" err="1"/>
              <a:t>Jayasinghe</a:t>
            </a:r>
            <a:r>
              <a:rPr lang="en-US" sz="1600" dirty="0"/>
              <a:t>, </a:t>
            </a:r>
            <a:r>
              <a:rPr lang="en-US" sz="1600" dirty="0" err="1"/>
              <a:t>Balazs</a:t>
            </a:r>
            <a:r>
              <a:rPr lang="en-US" sz="1600" dirty="0"/>
              <a:t> </a:t>
            </a:r>
            <a:r>
              <a:rPr lang="en-US" sz="1600" dirty="0" err="1"/>
              <a:t>Janko</a:t>
            </a:r>
            <a:r>
              <a:rPr lang="en-US" sz="1600" dirty="0"/>
              <a:t>, William S. </a:t>
            </a:r>
            <a:r>
              <a:rPr lang="en-US" sz="1600" dirty="0" err="1"/>
              <a:t>Harwin</a:t>
            </a:r>
            <a:r>
              <a:rPr lang="en-US" sz="1600" dirty="0"/>
              <a:t>, and Faustina Hwang</a:t>
            </a:r>
          </a:p>
          <a:p>
            <a:pPr algn="ctr">
              <a:defRPr/>
            </a:pPr>
            <a:r>
              <a:rPr lang="en-US" sz="1600" dirty="0"/>
              <a:t>University of Reading, Great Britain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nd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BSN 2021 Best Poster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0E483789-2FD7-4397-8E01-A40FA6F5B6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2E88B3D3-0392-449B-8BF2-F04B132721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DB8CF5AE-D092-4EE2-982B-1E72538B777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D588F605-9603-4355-B07F-8C18681E756C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67E1A574-4CFC-45C9-A201-3BA2605E18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93CDDD"/>
                </a:solidFill>
              </a:rPr>
              <a:t>A pilot study using covert visuospatial attention as an EEG-based brain computer interface to enhance AR interaction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dirty="0"/>
          </a:p>
          <a:p>
            <a:pPr algn="ctr">
              <a:defRPr/>
            </a:pPr>
            <a:r>
              <a:rPr lang="en-US" sz="1600" dirty="0" err="1"/>
              <a:t>Nataliya</a:t>
            </a:r>
            <a:r>
              <a:rPr lang="en-US" sz="1600" dirty="0"/>
              <a:t> </a:t>
            </a:r>
            <a:r>
              <a:rPr lang="en-US" sz="1600" dirty="0" err="1"/>
              <a:t>Kosmyna</a:t>
            </a:r>
            <a:endParaRPr lang="en-US" sz="1600" dirty="0"/>
          </a:p>
          <a:p>
            <a:pPr algn="ctr">
              <a:defRPr/>
            </a:pPr>
            <a:r>
              <a:rPr lang="en-US" sz="1600" dirty="0"/>
              <a:t>MIT Media Lab, Boston, USA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1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BSN 2021 Best Poster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BBC8209E-3209-452D-B121-FE3837A1A2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B3F1AB45-2CFA-4F56-BCD9-199691938D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97FC6C9B-51B0-451D-AE7A-A4E42796DD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7F86E765-2F39-461F-A4A2-C3C9AA8DF423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EEE0D368-AD5F-445E-87A0-068F68E1AB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93CDDD"/>
                </a:solidFill>
              </a:rPr>
              <a:t>Identifying causal relationships in time-series data from a pair of wearable sensors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dirty="0"/>
          </a:p>
          <a:p>
            <a:pPr algn="ctr">
              <a:defRPr/>
            </a:pPr>
            <a:r>
              <a:rPr lang="en-US" sz="1600" dirty="0"/>
              <a:t>D.K. Arvind, S. </a:t>
            </a:r>
            <a:r>
              <a:rPr lang="en-US" sz="1600" dirty="0" err="1"/>
              <a:t>Maiya</a:t>
            </a:r>
            <a:r>
              <a:rPr lang="en-US" sz="1600" dirty="0"/>
              <a:t>, and P. Andreu </a:t>
            </a:r>
            <a:r>
              <a:rPr lang="en-US" sz="1600" dirty="0" err="1"/>
              <a:t>Sedeno</a:t>
            </a:r>
            <a:endParaRPr lang="en-US" sz="1600" dirty="0"/>
          </a:p>
          <a:p>
            <a:pPr algn="ctr">
              <a:defRPr/>
            </a:pPr>
            <a:r>
              <a:rPr lang="en-US" sz="1600" dirty="0"/>
              <a:t>Centre for Speckled Computing, University of Edinburgh, Scotland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rd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BSN 2021 Best Paper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DC0E7455-431B-4243-99F9-8FAA29CDE3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5AF7D402-655A-4830-8E76-A085AD0F30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C7F0E6E3-8F07-481C-8FB9-4D289B2F907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80F7A388-F91A-4C47-89F6-3455F2A56865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B7FECE5D-39E7-432A-A872-7314BBC3D9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93CDDD"/>
                </a:solidFill>
              </a:rPr>
              <a:t>Wireless respiration monitoring using a flexible sensor and </a:t>
            </a:r>
            <a:r>
              <a:rPr lang="en-US" sz="2400" b="1" dirty="0" err="1">
                <a:solidFill>
                  <a:srgbClr val="93CDDD"/>
                </a:solidFill>
              </a:rPr>
              <a:t>bistable</a:t>
            </a:r>
            <a:r>
              <a:rPr lang="en-US" sz="2400" b="1" dirty="0">
                <a:solidFill>
                  <a:srgbClr val="93CDDD"/>
                </a:solidFill>
              </a:rPr>
              <a:t> circuit</a:t>
            </a:r>
          </a:p>
          <a:p>
            <a:pPr algn="ctr" eaLnBrk="1" hangingPunct="1">
              <a:defRPr/>
            </a:pPr>
            <a:endParaRPr lang="en-US" dirty="0"/>
          </a:p>
          <a:p>
            <a:pPr algn="ctr">
              <a:defRPr/>
            </a:pPr>
            <a:r>
              <a:rPr lang="en-US" sz="1600" dirty="0" err="1"/>
              <a:t>Zhipeng</a:t>
            </a:r>
            <a:r>
              <a:rPr lang="en-US" sz="1600" dirty="0"/>
              <a:t> Li, </a:t>
            </a:r>
            <a:r>
              <a:rPr lang="en-US" sz="1600" dirty="0" err="1"/>
              <a:t>Ze</a:t>
            </a:r>
            <a:r>
              <a:rPr lang="en-US" sz="1600" dirty="0"/>
              <a:t> </a:t>
            </a:r>
            <a:r>
              <a:rPr lang="en-US" sz="1600" dirty="0" err="1"/>
              <a:t>Xiong</a:t>
            </a:r>
            <a:r>
              <a:rPr lang="en-US" sz="1600" dirty="0"/>
              <a:t>, </a:t>
            </a:r>
            <a:r>
              <a:rPr lang="en-US" sz="1600" dirty="0" err="1"/>
              <a:t>Chenhui</a:t>
            </a:r>
            <a:r>
              <a:rPr lang="en-US" sz="1600" dirty="0"/>
              <a:t> Li, and John S. Ho</a:t>
            </a:r>
          </a:p>
          <a:p>
            <a:pPr algn="ctr">
              <a:defRPr/>
            </a:pPr>
            <a:r>
              <a:rPr lang="en-US" sz="1600" dirty="0"/>
              <a:t>National University of Singapore, Singapore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nd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BSN 2021 Best Paper Award</a:t>
            </a:r>
          </a:p>
        </p:txBody>
      </p:sp>
      <p:pic>
        <p:nvPicPr>
          <p:cNvPr id="23" name="Picture 27">
            <a:extLst>
              <a:ext uri="{FF2B5EF4-FFF2-40B4-BE49-F238E27FC236}">
                <a16:creationId xmlns:a16="http://schemas.microsoft.com/office/drawing/2014/main" id="{18516877-E7A9-477E-A433-CF2BFFF942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8">
            <a:extLst>
              <a:ext uri="{FF2B5EF4-FFF2-40B4-BE49-F238E27FC236}">
                <a16:creationId xmlns:a16="http://schemas.microsoft.com/office/drawing/2014/main" id="{72CD77CB-6B14-4B58-A4FF-3113B6C65D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9">
            <a:extLst>
              <a:ext uri="{FF2B5EF4-FFF2-40B4-BE49-F238E27FC236}">
                <a16:creationId xmlns:a16="http://schemas.microsoft.com/office/drawing/2014/main" id="{EBEA486D-C8BE-4942-A4E8-BC7962BD549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30">
            <a:extLst>
              <a:ext uri="{FF2B5EF4-FFF2-40B4-BE49-F238E27FC236}">
                <a16:creationId xmlns:a16="http://schemas.microsoft.com/office/drawing/2014/main" id="{10556DAF-8982-4466-949D-3CC9EB3511A9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A7119C86-7E8B-42B0-AEB5-B48A2FFD7D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93CDDD"/>
                </a:solidFill>
              </a:rPr>
              <a:t>Artificial ear – a wearable device for the hearing impaired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dirty="0"/>
          </a:p>
          <a:p>
            <a:pPr algn="ctr">
              <a:defRPr/>
            </a:pPr>
            <a:r>
              <a:rPr lang="en-US" sz="1600" dirty="0"/>
              <a:t>Antonia </a:t>
            </a:r>
            <a:r>
              <a:rPr lang="en-US" sz="1600" dirty="0" err="1"/>
              <a:t>Pavilidou</a:t>
            </a:r>
            <a:r>
              <a:rPr lang="en-US" sz="1600" dirty="0"/>
              <a:t> and Benny Lo</a:t>
            </a:r>
          </a:p>
          <a:p>
            <a:pPr algn="ctr">
              <a:defRPr/>
            </a:pPr>
            <a:r>
              <a:rPr lang="en-US" sz="1600" dirty="0"/>
              <a:t>Imperial College, London, Great Britain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1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BSN 2021 Best Paper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41E9FA3F-D126-448B-8EBA-D82BD1D3C9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309DD790-3F9F-4B8C-8AF5-8BCA45026D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52F1880C-B45A-4FA6-A8B2-7529357EEA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B022163E-11EF-4DE0-9D4D-325E4DAC1E5A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A6124ECE-A0F2-41E8-847A-F4F2D7C59A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2C2D72A-9C7D-495B-966C-654CB169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028700"/>
            <a:ext cx="9182100" cy="30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-12700" y="2057400"/>
            <a:ext cx="9220200" cy="104644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6200" b="1" dirty="0">
                <a:solidFill>
                  <a:schemeClr val="bg1"/>
                </a:solidFill>
                <a:ea typeface="+mn-ea"/>
              </a:rPr>
              <a:t>IEEE BHI - BSN 2022</a:t>
            </a:r>
            <a:endParaRPr lang="en-US" altLang="en-US" sz="62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700" y="800100"/>
            <a:ext cx="9144000" cy="5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400" y="4286250"/>
            <a:ext cx="9144000" cy="5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/>
              <a:t>You are welcome </a:t>
            </a:r>
            <a:r>
              <a:rPr lang="en-US" sz="4800" b="1"/>
              <a:t>to attend </a:t>
            </a:r>
            <a:endParaRPr lang="en-US" sz="4800" b="1" dirty="0"/>
          </a:p>
        </p:txBody>
      </p:sp>
      <p:sp>
        <p:nvSpPr>
          <p:cNvPr id="18" name="Rectangle 17"/>
          <p:cNvSpPr/>
          <p:nvPr/>
        </p:nvSpPr>
        <p:spPr>
          <a:xfrm>
            <a:off x="-12700" y="4343400"/>
            <a:ext cx="9169400" cy="800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23E8408-2CDD-4871-B518-FFEEA8565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900" y="4451062"/>
            <a:ext cx="9220200" cy="58477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Ioannina, Greece, October 2022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5AF4065-8539-45E9-B9DD-5B3981C5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"/>
            <a:ext cx="9220200" cy="428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9292856-08DC-460C-9C9F-E6F8930D2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" y="107663"/>
            <a:ext cx="2483803" cy="125771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59BE59C-DE26-4260-99A0-A202DDC21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445" y="1578737"/>
            <a:ext cx="2281555" cy="117577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40CB79B-0601-47D5-9CAB-AD03BAECE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265" y="127638"/>
            <a:ext cx="2406015" cy="123774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8B18D87-F6DD-4B85-A7C0-AAD589857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725" y="127638"/>
            <a:ext cx="2406015" cy="119303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886F98EC-FF5C-4C5E-B2E4-0BFD46A2A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629" y="1516769"/>
            <a:ext cx="2359977" cy="1237740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0B9052B3-1EFA-4151-A8B9-4A6588E3AA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4072" y="2948880"/>
            <a:ext cx="2359976" cy="1183660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AEC5A55F-11FC-4C90-982E-44F44834F4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4487" y="1524254"/>
            <a:ext cx="2480153" cy="1237740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DCDD09CB-A54F-4DB4-B7D2-5DD733A5B8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9928" y="2948881"/>
            <a:ext cx="2359977" cy="1194132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40DC285B-675C-4BE4-B762-9AEFBD4F1E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761" y="2951191"/>
            <a:ext cx="2448084" cy="1209609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E3C06EBB-79EE-42AA-BE17-C0A15B9039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5283" y="125928"/>
            <a:ext cx="1156018" cy="1172200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4BF67BED-5D26-45E1-900D-0606A0AF5E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92" y="1529712"/>
            <a:ext cx="1364932" cy="1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>
            <a:extLst>
              <a:ext uri="{FF2B5EF4-FFF2-40B4-BE49-F238E27FC236}">
                <a16:creationId xmlns:a16="http://schemas.microsoft.com/office/drawing/2014/main" id="{C52AB575-88ED-45FD-A0A4-403F78A211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" y="40471"/>
            <a:ext cx="1289050" cy="531782"/>
            <a:chOff x="6234" y="-3"/>
            <a:chExt cx="1443" cy="605"/>
          </a:xfrm>
          <a:solidFill>
            <a:srgbClr val="FFC013"/>
          </a:solidFill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6B974DA3-8C66-416E-820B-D3FC37B8EB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34" y="-3"/>
              <a:ext cx="1443" cy="6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E5B7432B-8843-4D19-8341-8F66E50BF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" y="-3"/>
              <a:ext cx="1445" cy="6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14F5C361-C6AF-484C-99E6-57C71A0E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32" y="0"/>
            <a:ext cx="7702367" cy="71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-25400" y="893841"/>
            <a:ext cx="9169400" cy="33349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/>
          </a:p>
        </p:txBody>
      </p:sp>
      <p:pic>
        <p:nvPicPr>
          <p:cNvPr id="28" name="Picture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95312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BHI 21 Judging Panel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693B5B-7773-914C-840F-6EB072E22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73" y="893841"/>
            <a:ext cx="3360423" cy="332198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Best 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aper 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wards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000" b="1" dirty="0">
              <a:solidFill>
                <a:srgbClr val="F2F2F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>
                <a:solidFill>
                  <a:srgbClr val="F2F2F2"/>
                </a:solidFill>
              </a:rPr>
              <a:t>Daniela Giordano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>
                <a:solidFill>
                  <a:srgbClr val="F2F2F2"/>
                </a:solidFill>
              </a:rPr>
              <a:t>University of Catania, Italy</a:t>
            </a:r>
          </a:p>
          <a:p>
            <a:pPr marL="0" indent="0">
              <a:spcBef>
                <a:spcPts val="0"/>
              </a:spcBef>
              <a:buNone/>
            </a:pPr>
            <a:br>
              <a:rPr lang="it-IT" sz="1600" dirty="0">
                <a:solidFill>
                  <a:srgbClr val="F2F2F2"/>
                </a:solidFill>
              </a:rPr>
            </a:br>
            <a:r>
              <a:rPr lang="it-IT" sz="1600" dirty="0">
                <a:solidFill>
                  <a:srgbClr val="F2F2F2"/>
                </a:solidFill>
              </a:rPr>
              <a:t>Elliot Sloane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2F2F2"/>
                </a:solidFill>
              </a:rPr>
              <a:t>Villanova University, USA</a:t>
            </a:r>
            <a:br>
              <a:rPr lang="it-IT" sz="1600" dirty="0">
                <a:solidFill>
                  <a:srgbClr val="F2F2F2"/>
                </a:solidFill>
              </a:rPr>
            </a:br>
            <a:endParaRPr lang="it-IT" sz="1600" dirty="0">
              <a:solidFill>
                <a:srgbClr val="F2F2F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Maria Fernanda Cabrera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Technical University of Madrid, Spain</a:t>
            </a:r>
            <a:endParaRPr lang="en-US" sz="1600" dirty="0">
              <a:solidFill>
                <a:srgbClr val="F2F2F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0F03AF-89AA-C44D-97A8-459994F172B4}"/>
              </a:ext>
            </a:extLst>
          </p:cNvPr>
          <p:cNvSpPr txBox="1">
            <a:spLocks/>
          </p:cNvSpPr>
          <p:nvPr/>
        </p:nvSpPr>
        <p:spPr>
          <a:xfrm>
            <a:off x="4872484" y="905848"/>
            <a:ext cx="3467293" cy="315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F2F2F2"/>
                </a:solidFill>
              </a:rPr>
              <a:t>Best Poster </a:t>
            </a:r>
            <a:r>
              <a:rPr lang="en-US" altLang="zh-CN" sz="2000" b="1" dirty="0">
                <a:solidFill>
                  <a:srgbClr val="F2F2F2"/>
                </a:solidFill>
              </a:rPr>
              <a:t>A</a:t>
            </a:r>
            <a:r>
              <a:rPr lang="en-GB" sz="2000" b="1" dirty="0">
                <a:solidFill>
                  <a:srgbClr val="F2F2F2"/>
                </a:solidFill>
              </a:rPr>
              <a:t>wards</a:t>
            </a:r>
            <a:br>
              <a:rPr lang="en-GB" sz="2000" b="1" dirty="0">
                <a:solidFill>
                  <a:srgbClr val="F2F2F2"/>
                </a:solidFill>
              </a:rPr>
            </a:br>
            <a:endParaRPr lang="en-GB" sz="2000" b="1" dirty="0">
              <a:solidFill>
                <a:srgbClr val="F2F2F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Paolo De Carvalho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University of Coimbra, Portugal</a:t>
            </a:r>
          </a:p>
          <a:p>
            <a:pPr marL="0" indent="0">
              <a:spcBef>
                <a:spcPts val="0"/>
              </a:spcBef>
              <a:buNone/>
            </a:pPr>
            <a:endParaRPr lang="pt-BR" sz="1600" dirty="0">
              <a:solidFill>
                <a:srgbClr val="F2F2F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Misha Pavel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Northeastern Univrsity,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F2F2F2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A446411-62B8-4BB7-A8CE-1AD14C34E4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5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93CDDD"/>
                </a:solidFill>
              </a:rPr>
              <a:t>Dynamic patterns of change in mental health following breast cancer diagnosis: A trajectory-based unsupervised clustering approach</a:t>
            </a:r>
          </a:p>
          <a:p>
            <a:pPr algn="ctr" eaLnBrk="1" hangingPunct="1">
              <a:defRPr/>
            </a:pPr>
            <a:endParaRPr lang="en-US" dirty="0"/>
          </a:p>
          <a:p>
            <a:pPr algn="ctr">
              <a:defRPr/>
            </a:pPr>
            <a:r>
              <a:rPr lang="en-US" sz="1400" dirty="0"/>
              <a:t>Eugenia </a:t>
            </a:r>
            <a:r>
              <a:rPr lang="en-US" sz="1400" dirty="0" err="1"/>
              <a:t>Mylona</a:t>
            </a:r>
            <a:r>
              <a:rPr lang="en-US" sz="1400" dirty="0"/>
              <a:t> (Unit of Medical Technology and Intelligent Information Systems, University of Ioannina &amp; FORTH-IMBB, Greece); </a:t>
            </a:r>
            <a:r>
              <a:rPr lang="en-US" sz="1400" dirty="0" err="1"/>
              <a:t>Konstadina</a:t>
            </a:r>
            <a:r>
              <a:rPr lang="en-US" sz="1400" dirty="0"/>
              <a:t> Kourou (Institute of Molecular Biology and Biotechnology, FORTH-IMBB, Greece); Georgios C. </a:t>
            </a:r>
            <a:r>
              <a:rPr lang="en-US" sz="1400" dirty="0" err="1"/>
              <a:t>Manikis</a:t>
            </a:r>
            <a:r>
              <a:rPr lang="en-US" sz="1400" dirty="0"/>
              <a:t> (Foundation for Research and Technology, Greece); </a:t>
            </a:r>
            <a:r>
              <a:rPr lang="en-US" sz="1400" dirty="0" err="1"/>
              <a:t>Evangelos</a:t>
            </a:r>
            <a:r>
              <a:rPr lang="en-US" sz="1400" dirty="0"/>
              <a:t> </a:t>
            </a:r>
            <a:r>
              <a:rPr lang="en-US" sz="1400" dirty="0" err="1"/>
              <a:t>Karademas</a:t>
            </a:r>
            <a:r>
              <a:rPr lang="en-US" sz="1400" dirty="0"/>
              <a:t> (University of Crete, Greece); Panagiotis Simos (School of Medicine, University of Crete, Greece); Dimitris Fotiadis (Institute of Molecular Biology and Biotechnology, FORTH, Greece &amp; University of Ioannina, Greece)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rd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BHI 2021 Best Poster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D9D28482-FAF4-4387-8FC3-EE1034C9FB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BE7A0E77-B0F4-4556-9DDC-0C7410B216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0FFD4F44-A1FE-41D2-A1D8-CAF9A3072E4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ED0D9FBD-1A70-48FB-94F1-4656C70E33A7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04E687B0-48B4-451D-A95D-328510084E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93CDDD"/>
                </a:solidFill>
              </a:rPr>
              <a:t>Seizure detection using human intracranial electrophysiology via information theoretic methods</a:t>
            </a:r>
            <a:endParaRPr lang="en-US" dirty="0"/>
          </a:p>
          <a:p>
            <a:pPr algn="ctr">
              <a:defRPr/>
            </a:pPr>
            <a:r>
              <a:rPr lang="en-US" sz="1600" dirty="0"/>
              <a:t>Lisa Yamada, Tomiko </a:t>
            </a:r>
            <a:r>
              <a:rPr lang="en-US" sz="1600" dirty="0" err="1"/>
              <a:t>Oskotsky</a:t>
            </a:r>
            <a:r>
              <a:rPr lang="en-US" sz="1600" dirty="0"/>
              <a:t> and Paul </a:t>
            </a:r>
            <a:r>
              <a:rPr lang="en-US" sz="1600" dirty="0" err="1"/>
              <a:t>Nuyujukian</a:t>
            </a:r>
            <a:r>
              <a:rPr lang="en-US" sz="1600" dirty="0"/>
              <a:t> (Stanford University, USA)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nd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BHI 2021 Best Poster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5A1CFDF7-A40A-4CEA-97AE-695D4BE312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6E21F3B9-FB48-4D35-AC70-20BAD67252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5F0FAA42-DE2C-4E08-93FB-8DEE15D1666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F51E8ECA-3AF9-41DC-8D3A-CC28D4832310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60D449F-9004-4049-A569-6492610821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EEBC85-93E9-483F-8A0A-B9D9DCF9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440" tIns="45720" rIns="1587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system-ui"/>
              </a:rPr>
              <a:t>Lisa Yamada, Tomiko Oskotsky and Paul Nuyujukian (Stanford University, USA)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93CDDD"/>
                </a:solidFill>
              </a:rPr>
              <a:t>A Study on Potential Frequency Domain Indicators for STEMI Diagnosis Using Ultra-Short-Term ECG Signals</a:t>
            </a:r>
            <a:endParaRPr lang="en-US" dirty="0"/>
          </a:p>
          <a:p>
            <a:pPr algn="ctr">
              <a:defRPr/>
            </a:pPr>
            <a:r>
              <a:rPr lang="en-US" sz="1600" dirty="0"/>
              <a:t>Ting Xiang and Nan Ji (City University of Hong Kong, Hong Kong); </a:t>
            </a:r>
            <a:r>
              <a:rPr lang="en-US" sz="1600" dirty="0" err="1"/>
              <a:t>Yuanting</a:t>
            </a:r>
            <a:r>
              <a:rPr lang="en-US" sz="1600" dirty="0"/>
              <a:t> Zhang (Hong Kong Centre for </a:t>
            </a:r>
            <a:r>
              <a:rPr lang="en-US" sz="1600" dirty="0" err="1"/>
              <a:t>Cerebro</a:t>
            </a:r>
            <a:r>
              <a:rPr lang="en-US" sz="1600" dirty="0"/>
              <a:t>-Cardiovascular Health Engineering (COCHE), Hong Kong)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1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BHI 2021 Best Poster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7784D32E-4416-4D27-A2A5-CE1814AD91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B4740EA2-D821-4CE6-8199-A2AD4D9CD9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CA388F62-DC5B-4227-8EDD-45876F65559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58A0DF8C-1EF3-434C-9781-386B8A5D2054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FBCB2717-5021-43C3-8719-FD5B4C8316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Transcutaneous Cervical </a:t>
            </a:r>
            <a:r>
              <a:rPr lang="en-US" sz="2400" b="1" dirty="0" err="1">
                <a:solidFill>
                  <a:schemeClr val="bg1"/>
                </a:solidFill>
              </a:rPr>
              <a:t>Vagus</a:t>
            </a:r>
            <a:r>
              <a:rPr lang="en-US" sz="2400" b="1" dirty="0">
                <a:solidFill>
                  <a:schemeClr val="bg1"/>
                </a:solidFill>
              </a:rPr>
              <a:t> Nerve Stimulation Lengthens Exhalation in the Context of Traumatic Stress</a:t>
            </a:r>
          </a:p>
          <a:p>
            <a:pPr algn="ctr" eaLnBrk="1" hangingPunct="1">
              <a:defRPr/>
            </a:pPr>
            <a:endParaRPr lang="en-US" dirty="0"/>
          </a:p>
          <a:p>
            <a:pPr algn="ctr">
              <a:defRPr/>
            </a:pPr>
            <a:r>
              <a:rPr lang="en-US" sz="1600" dirty="0"/>
              <a:t>Authors: </a:t>
            </a:r>
            <a:r>
              <a:rPr lang="en-US" sz="1600" b="1" dirty="0">
                <a:solidFill>
                  <a:schemeClr val="bg1"/>
                </a:solidFill>
              </a:rPr>
              <a:t>Asim H Gazi; </a:t>
            </a:r>
            <a:r>
              <a:rPr lang="en-US" sz="1600" b="1" dirty="0" err="1">
                <a:solidFill>
                  <a:schemeClr val="bg1"/>
                </a:solidFill>
              </a:rPr>
              <a:t>Srirakshaa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Sundararaj</a:t>
            </a:r>
            <a:r>
              <a:rPr lang="en-US" sz="1600" b="1" dirty="0">
                <a:solidFill>
                  <a:schemeClr val="bg1"/>
                </a:solidFill>
              </a:rPr>
              <a:t>; Anna Harrison; Nil </a:t>
            </a:r>
            <a:r>
              <a:rPr lang="en-US" sz="1600" b="1" dirty="0" err="1">
                <a:solidFill>
                  <a:schemeClr val="bg1"/>
                </a:solidFill>
              </a:rPr>
              <a:t>Gurel</a:t>
            </a:r>
            <a:r>
              <a:rPr lang="en-US" sz="1600" b="1" dirty="0">
                <a:solidFill>
                  <a:schemeClr val="bg1"/>
                </a:solidFill>
              </a:rPr>
              <a:t>; Matthew </a:t>
            </a:r>
            <a:r>
              <a:rPr lang="en-US" sz="1600" b="1" dirty="0" err="1">
                <a:solidFill>
                  <a:schemeClr val="bg1"/>
                </a:solidFill>
              </a:rPr>
              <a:t>Wittbrodt</a:t>
            </a:r>
            <a:r>
              <a:rPr lang="en-US" sz="1600" b="1" dirty="0">
                <a:solidFill>
                  <a:schemeClr val="bg1"/>
                </a:solidFill>
              </a:rPr>
              <a:t>; Amit J Shah; Viola </a:t>
            </a:r>
            <a:r>
              <a:rPr lang="en-US" sz="1600" b="1" dirty="0" err="1">
                <a:solidFill>
                  <a:schemeClr val="bg1"/>
                </a:solidFill>
              </a:rPr>
              <a:t>Vaccarino</a:t>
            </a:r>
            <a:r>
              <a:rPr lang="en-US" sz="1600" b="1" dirty="0">
                <a:solidFill>
                  <a:schemeClr val="bg1"/>
                </a:solidFill>
              </a:rPr>
              <a:t>; Douglas </a:t>
            </a:r>
            <a:r>
              <a:rPr lang="en-US" sz="1600" b="1" dirty="0" err="1">
                <a:solidFill>
                  <a:schemeClr val="bg1"/>
                </a:solidFill>
              </a:rPr>
              <a:t>Bremner</a:t>
            </a:r>
            <a:r>
              <a:rPr lang="en-US" sz="1600" b="1" dirty="0">
                <a:solidFill>
                  <a:schemeClr val="bg1"/>
                </a:solidFill>
              </a:rPr>
              <a:t>; Omer T </a:t>
            </a:r>
            <a:r>
              <a:rPr lang="en-US" sz="1600" b="1" dirty="0" err="1">
                <a:solidFill>
                  <a:schemeClr val="bg1"/>
                </a:solidFill>
              </a:rPr>
              <a:t>Inan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rd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BHI 2021 Best Paper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1A72CF7F-A3CC-48AF-A6B6-1668C0079E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1C2B7E08-3DEA-4072-BE61-E0D682E2A5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F9653E4E-4FBD-4E40-8602-0CFB33A48C2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5FF8C9CB-7E30-4D92-9E2A-7C101753EA9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EA38323F-80EC-4430-8304-0778E4B7E5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Utility of High-Throughput Imaging Mass Cytometry for Cancer Research: A feasibility study</a:t>
            </a:r>
          </a:p>
          <a:p>
            <a:pPr algn="ctr" eaLnBrk="1" hangingPunct="1">
              <a:defRPr/>
            </a:pPr>
            <a:endParaRPr lang="en-US" dirty="0"/>
          </a:p>
          <a:p>
            <a:pPr algn="ctr">
              <a:defRPr/>
            </a:pPr>
            <a:r>
              <a:rPr lang="en-US" sz="1600" dirty="0"/>
              <a:t>Authors: </a:t>
            </a:r>
            <a:r>
              <a:rPr lang="en-US" sz="1600" b="1" dirty="0" err="1">
                <a:solidFill>
                  <a:schemeClr val="bg1"/>
                </a:solidFill>
              </a:rPr>
              <a:t>Sindhura</a:t>
            </a:r>
            <a:r>
              <a:rPr lang="en-US" sz="1600" b="1" dirty="0">
                <a:solidFill>
                  <a:schemeClr val="bg1"/>
                </a:solidFill>
              </a:rPr>
              <a:t> Thirumal; </a:t>
            </a:r>
            <a:r>
              <a:rPr lang="en-US" sz="1600" b="1" dirty="0" err="1">
                <a:solidFill>
                  <a:schemeClr val="bg1"/>
                </a:solidFill>
              </a:rPr>
              <a:t>Amoon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Jamzad</a:t>
            </a:r>
            <a:r>
              <a:rPr lang="en-US" sz="1600" b="1" dirty="0">
                <a:solidFill>
                  <a:schemeClr val="bg1"/>
                </a:solidFill>
              </a:rPr>
              <a:t>; </a:t>
            </a:r>
            <a:r>
              <a:rPr lang="en-US" sz="1600" b="1" dirty="0" err="1">
                <a:solidFill>
                  <a:schemeClr val="bg1"/>
                </a:solidFill>
              </a:rPr>
              <a:t>Tiziana</a:t>
            </a:r>
            <a:r>
              <a:rPr lang="en-US" sz="1600" b="1" dirty="0">
                <a:solidFill>
                  <a:schemeClr val="bg1"/>
                </a:solidFill>
              </a:rPr>
              <a:t> Cotechini; Charles T. Hindmarch; Céline Hardy; Charles Graham; David Berman; Robert Siemens; Parvin Mousavi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nd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BHI 2021 Best Paper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DB256534-2BB3-4294-835E-0221141F28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DBBD0642-463A-4021-868B-92465890A0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486B89F6-9AEB-451E-AA0B-DC7F7422F7E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3A034FE7-A3BD-4F80-B005-3D06F47C795A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97D31ADA-6408-4548-9559-7696BF37A8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1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-25400" y="1249635"/>
            <a:ext cx="9169400" cy="2752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93CDDD"/>
              </a:solidFill>
            </a:endParaRPr>
          </a:p>
          <a:p>
            <a:pPr algn="ctr" eaLnBrk="1" hangingPunct="1">
              <a:defRPr/>
            </a:pPr>
            <a:r>
              <a:rPr lang="en-US" sz="2400" b="1">
                <a:solidFill>
                  <a:schemeClr val="bg1"/>
                </a:solidFill>
              </a:rPr>
              <a:t>HistoTransfer</a:t>
            </a:r>
            <a:r>
              <a:rPr lang="en-US" sz="2400" b="1" dirty="0">
                <a:solidFill>
                  <a:schemeClr val="bg1"/>
                </a:solidFill>
              </a:rPr>
              <a:t>: Understanding Transfer Learning for Histopathology</a:t>
            </a:r>
          </a:p>
          <a:p>
            <a:pPr algn="ctr" eaLnBrk="1" hangingPunct="1">
              <a:defRPr/>
            </a:pPr>
            <a:endParaRPr lang="en-US" dirty="0"/>
          </a:p>
          <a:p>
            <a:pPr algn="ctr">
              <a:defRPr/>
            </a:pPr>
            <a:r>
              <a:rPr lang="en-US" sz="1600" dirty="0"/>
              <a:t>Authors: </a:t>
            </a:r>
            <a:r>
              <a:rPr lang="en-US" sz="1600" b="1" dirty="0">
                <a:solidFill>
                  <a:schemeClr val="bg1"/>
                </a:solidFill>
              </a:rPr>
              <a:t>Yash Sharma; </a:t>
            </a:r>
            <a:r>
              <a:rPr lang="en-US" sz="1600" b="1" dirty="0" err="1">
                <a:solidFill>
                  <a:schemeClr val="bg1"/>
                </a:solidFill>
              </a:rPr>
              <a:t>Lubaina</a:t>
            </a:r>
            <a:r>
              <a:rPr lang="en-US" sz="1600" b="1" dirty="0">
                <a:solidFill>
                  <a:schemeClr val="bg1"/>
                </a:solidFill>
              </a:rPr>
              <a:t> Ehsan; Sana Syed; Donald Brown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8" y="1249635"/>
            <a:ext cx="8839202" cy="584776"/>
          </a:xfrm>
          <a:prstGeom prst="rect">
            <a:avLst/>
          </a:prstGeom>
          <a:noFill/>
          <a:ln>
            <a:noFill/>
          </a:ln>
          <a:effectLst>
            <a:reflection stA="45000"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1</a:t>
            </a:r>
            <a:r>
              <a:rPr lang="en-US" altLang="en-US" b="1" baseline="30000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US" altLang="en-US" b="1" dirty="0">
                <a:ln cmpd="dbl"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bg1"/>
                </a:solidFill>
                <a:latin typeface="Arial" charset="0"/>
              </a:rPr>
              <a:t> Prize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189398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BHI 2021 Best Paper Award</a:t>
            </a:r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428B8969-4587-40DE-91F6-C65F2FB317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A529D770-DC29-48ED-900D-68515F3004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6FD90F35-DADD-4850-B14D-C838CF5A52E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6E6F0596-4A75-48CD-A02D-0DDAA4272FD4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55FEA953-5614-477C-A1D9-32AC2267E3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>
            <a:extLst>
              <a:ext uri="{FF2B5EF4-FFF2-40B4-BE49-F238E27FC236}">
                <a16:creationId xmlns:a16="http://schemas.microsoft.com/office/drawing/2014/main" id="{C52AB575-88ED-45FD-A0A4-403F78A211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" y="40471"/>
            <a:ext cx="1289050" cy="531782"/>
            <a:chOff x="6234" y="-3"/>
            <a:chExt cx="1443" cy="605"/>
          </a:xfrm>
          <a:solidFill>
            <a:srgbClr val="FFC013"/>
          </a:solidFill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6B974DA3-8C66-416E-820B-D3FC37B8EB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34" y="-3"/>
              <a:ext cx="1443" cy="6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E5B7432B-8843-4D19-8341-8F66E50BF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" y="-3"/>
              <a:ext cx="1445" cy="6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14F5C361-C6AF-484C-99E6-57C71A0E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32" y="0"/>
            <a:ext cx="7702367" cy="71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-25400" y="893841"/>
            <a:ext cx="9169400" cy="33349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/>
          </a:p>
        </p:txBody>
      </p:sp>
      <p:pic>
        <p:nvPicPr>
          <p:cNvPr id="28" name="Picture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" y="4399313"/>
            <a:ext cx="1760651" cy="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3" y="4381902"/>
            <a:ext cx="903605" cy="54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5" y="4359469"/>
            <a:ext cx="1443902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3" y="4341085"/>
            <a:ext cx="1334390" cy="59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4724" y="95312"/>
            <a:ext cx="76013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IEEE BSN 21 Judging Panel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693B5B-7773-914C-840F-6EB072E22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73" y="893841"/>
            <a:ext cx="3360423" cy="332198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Best 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aper 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wards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000" b="1" dirty="0">
              <a:solidFill>
                <a:srgbClr val="F2F2F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>
                <a:solidFill>
                  <a:srgbClr val="F2F2F2"/>
                </a:solidFill>
              </a:rPr>
              <a:t>Karl Friedl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>
                <a:solidFill>
                  <a:srgbClr val="F2F2F2"/>
                </a:solidFill>
              </a:rPr>
              <a:t>US Army Res Inst of Environ Med, USA</a:t>
            </a:r>
          </a:p>
          <a:p>
            <a:pPr marL="0" indent="0">
              <a:spcBef>
                <a:spcPts val="0"/>
              </a:spcBef>
              <a:buNone/>
            </a:pPr>
            <a:br>
              <a:rPr lang="it-IT" sz="1600" dirty="0">
                <a:solidFill>
                  <a:srgbClr val="F2F2F2"/>
                </a:solidFill>
              </a:rPr>
            </a:br>
            <a:r>
              <a:rPr lang="it-IT" sz="1600" dirty="0">
                <a:solidFill>
                  <a:srgbClr val="F2F2F2"/>
                </a:solidFill>
              </a:rPr>
              <a:t>Carmen Poon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2F2F2"/>
                </a:solidFill>
              </a:rPr>
              <a:t>Chinese University of Hong Kong</a:t>
            </a:r>
            <a:br>
              <a:rPr lang="it-IT" sz="1600" dirty="0">
                <a:solidFill>
                  <a:srgbClr val="F2F2F2"/>
                </a:solidFill>
              </a:rPr>
            </a:br>
            <a:endParaRPr lang="it-IT" sz="1600" dirty="0">
              <a:solidFill>
                <a:srgbClr val="F2F2F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Ye Li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Shenzhen Inst Advanced Tech, China</a:t>
            </a:r>
            <a:endParaRPr lang="en-US" sz="1600" dirty="0">
              <a:solidFill>
                <a:srgbClr val="F2F2F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0F03AF-89AA-C44D-97A8-459994F172B4}"/>
              </a:ext>
            </a:extLst>
          </p:cNvPr>
          <p:cNvSpPr txBox="1">
            <a:spLocks/>
          </p:cNvSpPr>
          <p:nvPr/>
        </p:nvSpPr>
        <p:spPr>
          <a:xfrm>
            <a:off x="4872484" y="905848"/>
            <a:ext cx="3467293" cy="315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F2F2F2"/>
                </a:solidFill>
              </a:rPr>
              <a:t>Best Poster </a:t>
            </a:r>
            <a:r>
              <a:rPr lang="en-US" altLang="zh-CN" sz="2000" b="1" dirty="0">
                <a:solidFill>
                  <a:srgbClr val="F2F2F2"/>
                </a:solidFill>
              </a:rPr>
              <a:t>A</a:t>
            </a:r>
            <a:r>
              <a:rPr lang="en-GB" sz="2000" b="1" dirty="0">
                <a:solidFill>
                  <a:srgbClr val="F2F2F2"/>
                </a:solidFill>
              </a:rPr>
              <a:t>wards</a:t>
            </a:r>
            <a:br>
              <a:rPr lang="en-GB" sz="2000" b="1" dirty="0">
                <a:solidFill>
                  <a:srgbClr val="F2F2F2"/>
                </a:solidFill>
              </a:rPr>
            </a:br>
            <a:endParaRPr lang="en-GB" sz="2000" b="1" dirty="0">
              <a:solidFill>
                <a:srgbClr val="F2F2F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Federico Parisi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Harvard Medical School, USA</a:t>
            </a:r>
          </a:p>
          <a:p>
            <a:pPr marL="0" indent="0">
              <a:spcBef>
                <a:spcPts val="0"/>
              </a:spcBef>
              <a:buNone/>
            </a:pPr>
            <a:endParaRPr lang="pt-BR" sz="1600" dirty="0">
              <a:solidFill>
                <a:srgbClr val="F2F2F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Valeria De Luca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>
                <a:solidFill>
                  <a:srgbClr val="F2F2F2"/>
                </a:solidFill>
              </a:rPr>
              <a:t>Novartis, Switzerland</a:t>
            </a:r>
          </a:p>
          <a:p>
            <a:pPr marL="0" indent="0">
              <a:spcBef>
                <a:spcPts val="0"/>
              </a:spcBef>
              <a:buNone/>
            </a:pPr>
            <a:endParaRPr lang="pt-BR" sz="1600" dirty="0">
              <a:solidFill>
                <a:srgbClr val="F2F2F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>
                <a:solidFill>
                  <a:srgbClr val="F2F2F2"/>
                </a:solidFill>
              </a:rPr>
              <a:t>Reed Hoyt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>
                <a:solidFill>
                  <a:srgbClr val="F2F2F2"/>
                </a:solidFill>
              </a:rPr>
              <a:t>US Army Res Inst of Environ Med,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F2F2F2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A446411-62B8-4BB7-A8CE-1AD14C34E4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840" b="7840"/>
          <a:stretch/>
        </p:blipFill>
        <p:spPr>
          <a:xfrm>
            <a:off x="7519982" y="4248446"/>
            <a:ext cx="1624017" cy="8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79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696</Words>
  <Application>Microsoft Office PowerPoint</Application>
  <PresentationFormat>Προβολή στην οθόνη (16:9)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system-ui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Meishan Lin</dc:creator>
  <cp:lastModifiedBy>VP</cp:lastModifiedBy>
  <cp:revision>229</cp:revision>
  <dcterms:created xsi:type="dcterms:W3CDTF">2019-05-13T22:39:26Z</dcterms:created>
  <dcterms:modified xsi:type="dcterms:W3CDTF">2021-07-30T16:43:29Z</dcterms:modified>
</cp:coreProperties>
</file>